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288000" cy="10287000"/>
  <p:notesSz cx="6858000" cy="9144000"/>
  <p:embeddedFontLst>
    <p:embeddedFont>
      <p:font typeface="Arial Bold" charset="1" panose="020B0802020202020204"/>
      <p:regular r:id="rId16"/>
    </p:embeddedFont>
    <p:embeddedFont>
      <p:font typeface="Arial" charset="1" panose="020B0502020202020204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https://ncp2mpbv9m3dbgmwwstum4.streamlit.app" TargetMode="External" Type="http://schemas.openxmlformats.org/officeDocument/2006/relationships/hyperlink"/><Relationship Id="rId3" Target="../media/image1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DA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193406" y="4462691"/>
            <a:ext cx="11123463" cy="11123463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0D0D3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6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7795009" y="1028700"/>
            <a:ext cx="1848364" cy="1848364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0D0D3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60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0" y="12180"/>
            <a:ext cx="18288000" cy="10274820"/>
          </a:xfrm>
          <a:custGeom>
            <a:avLst/>
            <a:gdLst/>
            <a:ahLst/>
            <a:cxnLst/>
            <a:rect r="r" b="b" t="t" l="l"/>
            <a:pathLst>
              <a:path h="10274820" w="18288000">
                <a:moveTo>
                  <a:pt x="0" y="0"/>
                </a:moveTo>
                <a:lnTo>
                  <a:pt x="18288000" y="0"/>
                </a:lnTo>
                <a:lnTo>
                  <a:pt x="18288000" y="10274820"/>
                </a:lnTo>
                <a:lnTo>
                  <a:pt x="0" y="102748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615" t="-17310" r="0" b="-10305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441798" y="2762764"/>
            <a:ext cx="14403149" cy="2714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39"/>
              </a:lnSpc>
            </a:pPr>
            <a:r>
              <a:rPr lang="en-US" sz="5699" b="true">
                <a:solidFill>
                  <a:srgbClr val="091E69"/>
                </a:solidFill>
                <a:latin typeface="Arial Bold"/>
                <a:ea typeface="Arial Bold"/>
                <a:cs typeface="Arial Bold"/>
                <a:sym typeface="Arial Bold"/>
              </a:rPr>
              <a:t>Predicting diabetes using general health indicators</a:t>
            </a:r>
          </a:p>
          <a:p>
            <a:pPr algn="ctr">
              <a:lnSpc>
                <a:spcPts val="6839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5020709" y="6251873"/>
            <a:ext cx="10024806" cy="1847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39"/>
              </a:lnSpc>
            </a:pPr>
            <a:r>
              <a:rPr lang="en-US" sz="5699" b="true">
                <a:solidFill>
                  <a:srgbClr val="091E69"/>
                </a:solidFill>
                <a:latin typeface="Arial Bold"/>
                <a:ea typeface="Arial Bold"/>
                <a:cs typeface="Arial Bold"/>
                <a:sym typeface="Arial Bold"/>
              </a:rPr>
              <a:t>Name : Alaa ashrf lotfy </a:t>
            </a:r>
          </a:p>
          <a:p>
            <a:pPr algn="ctr">
              <a:lnSpc>
                <a:spcPts val="6839"/>
              </a:lnSpc>
            </a:pPr>
            <a:r>
              <a:rPr lang="en-US" b="true" sz="5699">
                <a:solidFill>
                  <a:srgbClr val="091E69"/>
                </a:solidFill>
                <a:latin typeface="Arial Bold"/>
                <a:ea typeface="Arial Bold"/>
                <a:cs typeface="Arial Bold"/>
                <a:sym typeface="Arial Bold"/>
              </a:rPr>
              <a:t>ID:221001804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DA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251123"/>
            <a:ext cx="18288000" cy="10538123"/>
          </a:xfrm>
          <a:custGeom>
            <a:avLst/>
            <a:gdLst/>
            <a:ahLst/>
            <a:cxnLst/>
            <a:rect r="r" b="b" t="t" l="l"/>
            <a:pathLst>
              <a:path h="10538123" w="18288000">
                <a:moveTo>
                  <a:pt x="0" y="0"/>
                </a:moveTo>
                <a:lnTo>
                  <a:pt x="18288000" y="0"/>
                </a:lnTo>
                <a:lnTo>
                  <a:pt x="18288000" y="10538123"/>
                </a:lnTo>
                <a:lnTo>
                  <a:pt x="0" y="1053812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708" r="0" b="-9091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575440" y="4693365"/>
            <a:ext cx="8632155" cy="17266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352"/>
              </a:lnSpc>
            </a:pPr>
            <a:r>
              <a:rPr lang="en-US" sz="11352" b="true">
                <a:solidFill>
                  <a:srgbClr val="091E69"/>
                </a:solidFill>
                <a:latin typeface="Arial Bold"/>
                <a:ea typeface="Arial Bold"/>
                <a:cs typeface="Arial Bold"/>
                <a:sym typeface="Arial Bold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DA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233941" y="1477515"/>
            <a:ext cx="7331970" cy="733197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0D0D3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6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7109242" y="1028700"/>
            <a:ext cx="1564929" cy="1564929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0D0D3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60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0063910" y="3086100"/>
            <a:ext cx="5672030" cy="4114800"/>
          </a:xfrm>
          <a:custGeom>
            <a:avLst/>
            <a:gdLst/>
            <a:ahLst/>
            <a:cxnLst/>
            <a:rect r="r" b="b" t="t" l="l"/>
            <a:pathLst>
              <a:path h="4114800" w="5672030">
                <a:moveTo>
                  <a:pt x="0" y="0"/>
                </a:moveTo>
                <a:lnTo>
                  <a:pt x="5672031" y="0"/>
                </a:lnTo>
                <a:lnTo>
                  <a:pt x="567203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483977" y="914400"/>
            <a:ext cx="6625265" cy="981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39"/>
              </a:lnSpc>
            </a:pPr>
            <a:r>
              <a:rPr lang="en-US" sz="5699" b="true">
                <a:solidFill>
                  <a:srgbClr val="091E69"/>
                </a:solidFill>
                <a:latin typeface="Arial Bold"/>
                <a:ea typeface="Arial Bold"/>
                <a:cs typeface="Arial Bold"/>
                <a:sym typeface="Arial Bold"/>
              </a:rPr>
              <a:t>Introduction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83977" y="2507904"/>
            <a:ext cx="8749964" cy="7800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28360" indent="-464180" lvl="1">
              <a:lnSpc>
                <a:spcPts val="5159"/>
              </a:lnSpc>
              <a:buFont typeface="Arial"/>
              <a:buChar char="•"/>
            </a:pPr>
            <a:r>
              <a:rPr lang="en-US" b="true" sz="4299">
                <a:solidFill>
                  <a:srgbClr val="091E69"/>
                </a:solidFill>
                <a:latin typeface="Arial Bold"/>
                <a:ea typeface="Arial Bold"/>
                <a:cs typeface="Arial Bold"/>
                <a:sym typeface="Arial Bold"/>
              </a:rPr>
              <a:t>The data was collected from the BRFSS 2015 health survey.</a:t>
            </a:r>
          </a:p>
          <a:p>
            <a:pPr algn="l" marL="928360" indent="-464180" lvl="1">
              <a:lnSpc>
                <a:spcPts val="5159"/>
              </a:lnSpc>
              <a:buFont typeface="Arial"/>
              <a:buChar char="•"/>
            </a:pPr>
            <a:r>
              <a:rPr lang="en-US" b="true" sz="4299">
                <a:solidFill>
                  <a:srgbClr val="091E69"/>
                </a:solidFill>
                <a:latin typeface="Arial Bold"/>
                <a:ea typeface="Arial Bold"/>
                <a:cs typeface="Arial Bold"/>
                <a:sym typeface="Arial Bold"/>
              </a:rPr>
              <a:t>It includes over 250,000 records and 21 health-related indicators.</a:t>
            </a:r>
          </a:p>
          <a:p>
            <a:pPr algn="l" marL="928360" indent="-464180" lvl="1">
              <a:lnSpc>
                <a:spcPts val="5159"/>
              </a:lnSpc>
              <a:buFont typeface="Arial"/>
              <a:buChar char="•"/>
            </a:pPr>
            <a:r>
              <a:rPr lang="en-US" b="true" sz="4299">
                <a:solidFill>
                  <a:srgbClr val="091E69"/>
                </a:solidFill>
                <a:latin typeface="Arial Bold"/>
                <a:ea typeface="Arial Bold"/>
                <a:cs typeface="Arial Bold"/>
                <a:sym typeface="Arial Bold"/>
              </a:rPr>
              <a:t>Objective: To build a machine learning model that predicts whether an individual has diabetes using health indicators.</a:t>
            </a:r>
          </a:p>
          <a:p>
            <a:pPr algn="l">
              <a:lnSpc>
                <a:spcPts val="4679"/>
              </a:lnSpc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DA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91641" y="1617102"/>
            <a:ext cx="7052797" cy="7052797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0D0D3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6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8700" y="7992339"/>
            <a:ext cx="1265961" cy="1265961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0D0D3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60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2592386" y="2324372"/>
            <a:ext cx="4652188" cy="5667966"/>
          </a:xfrm>
          <a:custGeom>
            <a:avLst/>
            <a:gdLst/>
            <a:ahLst/>
            <a:cxnLst/>
            <a:rect r="r" b="b" t="t" l="l"/>
            <a:pathLst>
              <a:path h="5667966" w="4652188">
                <a:moveTo>
                  <a:pt x="0" y="0"/>
                </a:moveTo>
                <a:lnTo>
                  <a:pt x="4652188" y="0"/>
                </a:lnTo>
                <a:lnTo>
                  <a:pt x="4652188" y="5667967"/>
                </a:lnTo>
                <a:lnTo>
                  <a:pt x="0" y="56679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8644437" y="636027"/>
            <a:ext cx="6550600" cy="1847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39"/>
              </a:lnSpc>
            </a:pPr>
            <a:r>
              <a:rPr lang="en-US" sz="5699" b="true">
                <a:solidFill>
                  <a:srgbClr val="091E69"/>
                </a:solidFill>
                <a:latin typeface="Arial Bold"/>
                <a:ea typeface="Arial Bold"/>
                <a:cs typeface="Arial Bold"/>
                <a:sym typeface="Arial Bold"/>
              </a:rPr>
              <a:t> Project Workflow</a:t>
            </a:r>
          </a:p>
          <a:p>
            <a:pPr algn="l">
              <a:lnSpc>
                <a:spcPts val="6839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8283772" y="2695575"/>
            <a:ext cx="12545561" cy="6562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28360" indent="-464180" lvl="1">
              <a:lnSpc>
                <a:spcPts val="5159"/>
              </a:lnSpc>
              <a:buAutoNum type="arabicPeriod" startAt="1"/>
            </a:pPr>
            <a:r>
              <a:rPr lang="en-US" b="true" sz="4299">
                <a:solidFill>
                  <a:srgbClr val="091E69"/>
                </a:solidFill>
                <a:latin typeface="Arial Bold"/>
                <a:ea typeface="Arial Bold"/>
                <a:cs typeface="Arial Bold"/>
                <a:sym typeface="Arial Bold"/>
              </a:rPr>
              <a:t>Data import and initial processing</a:t>
            </a:r>
          </a:p>
          <a:p>
            <a:pPr algn="l" marL="928360" indent="-464180" lvl="1">
              <a:lnSpc>
                <a:spcPts val="5159"/>
              </a:lnSpc>
              <a:buAutoNum type="arabicPeriod" startAt="1"/>
            </a:pPr>
            <a:r>
              <a:rPr lang="en-US" b="true" sz="4299">
                <a:solidFill>
                  <a:srgbClr val="091E69"/>
                </a:solidFill>
                <a:latin typeface="Arial Bold"/>
                <a:ea typeface="Arial Bold"/>
                <a:cs typeface="Arial Bold"/>
                <a:sym typeface="Arial Bold"/>
              </a:rPr>
              <a:t>Data cleaning and outlier removal</a:t>
            </a:r>
          </a:p>
          <a:p>
            <a:pPr algn="l" marL="928360" indent="-464180" lvl="1">
              <a:lnSpc>
                <a:spcPts val="5159"/>
              </a:lnSpc>
              <a:buAutoNum type="arabicPeriod" startAt="1"/>
            </a:pPr>
            <a:r>
              <a:rPr lang="en-US" b="true" sz="4299">
                <a:solidFill>
                  <a:srgbClr val="091E69"/>
                </a:solidFill>
                <a:latin typeface="Arial Bold"/>
                <a:ea typeface="Arial Bold"/>
                <a:cs typeface="Arial Bold"/>
                <a:sym typeface="Arial Bold"/>
              </a:rPr>
              <a:t>Exploratory Data Analysis (EDA)</a:t>
            </a:r>
          </a:p>
          <a:p>
            <a:pPr algn="l" marL="928360" indent="-464180" lvl="1">
              <a:lnSpc>
                <a:spcPts val="5159"/>
              </a:lnSpc>
              <a:buAutoNum type="arabicPeriod" startAt="1"/>
            </a:pPr>
            <a:r>
              <a:rPr lang="en-US" b="true" sz="4299">
                <a:solidFill>
                  <a:srgbClr val="091E69"/>
                </a:solidFill>
                <a:latin typeface="Arial Bold"/>
                <a:ea typeface="Arial Bold"/>
                <a:cs typeface="Arial Bold"/>
                <a:sym typeface="Arial Bold"/>
              </a:rPr>
              <a:t>Data balancing using SMOTE</a:t>
            </a:r>
          </a:p>
          <a:p>
            <a:pPr algn="l" marL="928360" indent="-464180" lvl="1">
              <a:lnSpc>
                <a:spcPts val="5159"/>
              </a:lnSpc>
              <a:buAutoNum type="arabicPeriod" startAt="1"/>
            </a:pPr>
            <a:r>
              <a:rPr lang="en-US" b="true" sz="4299">
                <a:solidFill>
                  <a:srgbClr val="091E69"/>
                </a:solidFill>
                <a:latin typeface="Arial Bold"/>
                <a:ea typeface="Arial Bold"/>
                <a:cs typeface="Arial Bold"/>
                <a:sym typeface="Arial Bold"/>
              </a:rPr>
              <a:t>Feature selection and scaling</a:t>
            </a:r>
          </a:p>
          <a:p>
            <a:pPr algn="l" marL="928360" indent="-464180" lvl="1">
              <a:lnSpc>
                <a:spcPts val="5159"/>
              </a:lnSpc>
              <a:buAutoNum type="arabicPeriod" startAt="1"/>
            </a:pPr>
            <a:r>
              <a:rPr lang="en-US" b="true" sz="4299">
                <a:solidFill>
                  <a:srgbClr val="091E69"/>
                </a:solidFill>
                <a:latin typeface="Arial Bold"/>
                <a:ea typeface="Arial Bold"/>
                <a:cs typeface="Arial Bold"/>
                <a:sym typeface="Arial Bold"/>
              </a:rPr>
              <a:t>Model building and evaluation</a:t>
            </a:r>
          </a:p>
          <a:p>
            <a:pPr algn="l" marL="928360" indent="-464180" lvl="1">
              <a:lnSpc>
                <a:spcPts val="5159"/>
              </a:lnSpc>
              <a:buAutoNum type="arabicPeriod" startAt="1"/>
            </a:pPr>
            <a:r>
              <a:rPr lang="en-US" b="true" sz="4299">
                <a:solidFill>
                  <a:srgbClr val="091E69"/>
                </a:solidFill>
                <a:latin typeface="Arial Bold"/>
                <a:ea typeface="Arial Bold"/>
                <a:cs typeface="Arial Bold"/>
                <a:sym typeface="Arial Bold"/>
              </a:rPr>
              <a:t>Saving the best model</a:t>
            </a:r>
          </a:p>
          <a:p>
            <a:pPr algn="l" marL="928360" indent="-464180" lvl="1">
              <a:lnSpc>
                <a:spcPts val="5159"/>
              </a:lnSpc>
              <a:buAutoNum type="arabicPeriod" startAt="1"/>
            </a:pPr>
            <a:r>
              <a:rPr lang="en-US" b="true" sz="4299">
                <a:solidFill>
                  <a:srgbClr val="091E69"/>
                </a:solidFill>
                <a:latin typeface="Arial Bold"/>
                <a:ea typeface="Arial Bold"/>
                <a:cs typeface="Arial Bold"/>
                <a:sym typeface="Arial Bold"/>
              </a:rPr>
              <a:t>Deployment using Streamlit</a:t>
            </a:r>
          </a:p>
          <a:p>
            <a:pPr algn="l">
              <a:lnSpc>
                <a:spcPts val="5159"/>
              </a:lnSpc>
            </a:pPr>
          </a:p>
          <a:p>
            <a:pPr algn="l">
              <a:lnSpc>
                <a:spcPts val="5159"/>
              </a:lnSpc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DA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370319" y="-3430204"/>
            <a:ext cx="6860409" cy="6860409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0D0D3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6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317090" y="3027446"/>
            <a:ext cx="8483433" cy="5900535"/>
          </a:xfrm>
          <a:custGeom>
            <a:avLst/>
            <a:gdLst/>
            <a:ahLst/>
            <a:cxnLst/>
            <a:rect r="r" b="b" t="t" l="l"/>
            <a:pathLst>
              <a:path h="5900535" w="8483433">
                <a:moveTo>
                  <a:pt x="0" y="0"/>
                </a:moveTo>
                <a:lnTo>
                  <a:pt x="8483433" y="0"/>
                </a:lnTo>
                <a:lnTo>
                  <a:pt x="8483433" y="5900535"/>
                </a:lnTo>
                <a:lnTo>
                  <a:pt x="0" y="59005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657700" y="1179596"/>
            <a:ext cx="7630300" cy="1847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39"/>
              </a:lnSpc>
            </a:pPr>
            <a:r>
              <a:rPr lang="en-US" sz="5699" b="true">
                <a:solidFill>
                  <a:srgbClr val="091E69"/>
                </a:solidFill>
                <a:latin typeface="Arial Bold"/>
                <a:ea typeface="Arial Bold"/>
                <a:cs typeface="Arial Bold"/>
                <a:sym typeface="Arial Bold"/>
              </a:rPr>
              <a:t>Data Preprocessing Steps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379757" y="3238500"/>
            <a:ext cx="8542560" cy="519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06780" indent="-453390" lvl="1">
              <a:lnSpc>
                <a:spcPts val="5040"/>
              </a:lnSpc>
              <a:buFont typeface="Arial"/>
              <a:buChar char="•"/>
            </a:pPr>
            <a:r>
              <a:rPr lang="en-US" sz="4200">
                <a:solidFill>
                  <a:srgbClr val="091E69"/>
                </a:solidFill>
                <a:latin typeface="Arial"/>
                <a:ea typeface="Arial"/>
                <a:cs typeface="Arial"/>
                <a:sym typeface="Arial"/>
              </a:rPr>
              <a:t>Removed outliers using Z-Score method</a:t>
            </a:r>
          </a:p>
          <a:p>
            <a:pPr algn="l" marL="906780" indent="-453390" lvl="1">
              <a:lnSpc>
                <a:spcPts val="5040"/>
              </a:lnSpc>
              <a:buFont typeface="Arial"/>
              <a:buChar char="•"/>
            </a:pPr>
            <a:r>
              <a:rPr lang="en-US" sz="4200">
                <a:solidFill>
                  <a:srgbClr val="091E69"/>
                </a:solidFill>
                <a:latin typeface="Arial"/>
                <a:ea typeface="Arial"/>
                <a:cs typeface="Arial"/>
                <a:sym typeface="Arial"/>
              </a:rPr>
              <a:t>Applied SMOTE to balance class distribution</a:t>
            </a:r>
          </a:p>
          <a:p>
            <a:pPr algn="l" marL="906780" indent="-453390" lvl="1">
              <a:lnSpc>
                <a:spcPts val="5040"/>
              </a:lnSpc>
              <a:buFont typeface="Arial"/>
              <a:buChar char="•"/>
            </a:pPr>
            <a:r>
              <a:rPr lang="en-US" sz="4200">
                <a:solidFill>
                  <a:srgbClr val="091E69"/>
                </a:solidFill>
                <a:latin typeface="Arial"/>
                <a:ea typeface="Arial"/>
                <a:cs typeface="Arial"/>
                <a:sym typeface="Arial"/>
              </a:rPr>
              <a:t>Split data into Training and Testing sets</a:t>
            </a:r>
          </a:p>
          <a:p>
            <a:pPr algn="l" marL="906780" indent="-453390" lvl="1">
              <a:lnSpc>
                <a:spcPts val="5040"/>
              </a:lnSpc>
              <a:buFont typeface="Arial"/>
              <a:buChar char="•"/>
            </a:pPr>
            <a:r>
              <a:rPr lang="en-US" sz="4200">
                <a:solidFill>
                  <a:srgbClr val="091E69"/>
                </a:solidFill>
                <a:latin typeface="Arial"/>
                <a:ea typeface="Arial"/>
                <a:cs typeface="Arial"/>
                <a:sym typeface="Arial"/>
              </a:rPr>
              <a:t>Standardized numerical features using StandardScaler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DA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807866" y="1627486"/>
            <a:ext cx="8822722" cy="5811968"/>
          </a:xfrm>
          <a:custGeom>
            <a:avLst/>
            <a:gdLst/>
            <a:ahLst/>
            <a:cxnLst/>
            <a:rect r="r" b="b" t="t" l="l"/>
            <a:pathLst>
              <a:path h="5811968" w="8822722">
                <a:moveTo>
                  <a:pt x="0" y="0"/>
                </a:moveTo>
                <a:lnTo>
                  <a:pt x="8822721" y="0"/>
                </a:lnTo>
                <a:lnTo>
                  <a:pt x="8822721" y="5811968"/>
                </a:lnTo>
                <a:lnTo>
                  <a:pt x="0" y="58119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0" y="-114300"/>
            <a:ext cx="12579240" cy="2714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39"/>
              </a:lnSpc>
            </a:pPr>
            <a:r>
              <a:rPr lang="en-US" sz="5699" b="true">
                <a:solidFill>
                  <a:srgbClr val="091E69"/>
                </a:solidFill>
                <a:latin typeface="Arial Bold"/>
                <a:ea typeface="Arial Bold"/>
                <a:cs typeface="Arial Bold"/>
                <a:sym typeface="Arial Bold"/>
              </a:rPr>
              <a:t> Exploratory Data Analysis (EDA)</a:t>
            </a:r>
          </a:p>
          <a:p>
            <a:pPr algn="l">
              <a:lnSpc>
                <a:spcPts val="6839"/>
              </a:lnSpc>
            </a:pPr>
          </a:p>
          <a:p>
            <a:pPr algn="l">
              <a:lnSpc>
                <a:spcPts val="6839"/>
              </a:lnSpc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411614" y="1333500"/>
            <a:ext cx="8135534" cy="7800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919"/>
              </a:lnSpc>
              <a:spcBef>
                <a:spcPct val="0"/>
              </a:spcBef>
            </a:pPr>
            <a:r>
              <a:rPr lang="en-US" sz="4099">
                <a:solidFill>
                  <a:srgbClr val="091E69"/>
                </a:solidFill>
                <a:latin typeface="Arial"/>
                <a:ea typeface="Arial"/>
                <a:cs typeface="Arial"/>
                <a:sym typeface="Arial"/>
              </a:rPr>
              <a:t>I used tools such as Bar Plots, Heatmaps, Histograms, Box Plots, and Pair Plots. I studied the relationship between diabetes and:</a:t>
            </a:r>
          </a:p>
          <a:p>
            <a:pPr algn="just">
              <a:lnSpc>
                <a:spcPts val="4199"/>
              </a:lnSpc>
              <a:spcBef>
                <a:spcPct val="0"/>
              </a:spcBef>
            </a:pPr>
          </a:p>
          <a:p>
            <a:pPr algn="just">
              <a:lnSpc>
                <a:spcPts val="4199"/>
              </a:lnSpc>
              <a:spcBef>
                <a:spcPct val="0"/>
              </a:spcBef>
            </a:pPr>
            <a:r>
              <a:rPr lang="en-US" sz="3499">
                <a:solidFill>
                  <a:srgbClr val="091E69"/>
                </a:solidFill>
                <a:latin typeface="Arial"/>
                <a:ea typeface="Arial"/>
                <a:cs typeface="Arial"/>
                <a:sym typeface="Arial"/>
              </a:rPr>
              <a:t>Body Mass Index </a:t>
            </a:r>
          </a:p>
          <a:p>
            <a:pPr algn="just">
              <a:lnSpc>
                <a:spcPts val="4199"/>
              </a:lnSpc>
              <a:spcBef>
                <a:spcPct val="0"/>
              </a:spcBef>
            </a:pPr>
          </a:p>
          <a:p>
            <a:pPr algn="just">
              <a:lnSpc>
                <a:spcPts val="4199"/>
              </a:lnSpc>
              <a:spcBef>
                <a:spcPct val="0"/>
              </a:spcBef>
            </a:pPr>
            <a:r>
              <a:rPr lang="en-US" sz="3499">
                <a:solidFill>
                  <a:srgbClr val="091E69"/>
                </a:solidFill>
                <a:latin typeface="Arial"/>
                <a:ea typeface="Arial"/>
                <a:cs typeface="Arial"/>
                <a:sym typeface="Arial"/>
              </a:rPr>
              <a:t>High Blood Pressure </a:t>
            </a:r>
          </a:p>
          <a:p>
            <a:pPr algn="just">
              <a:lnSpc>
                <a:spcPts val="4199"/>
              </a:lnSpc>
              <a:spcBef>
                <a:spcPct val="0"/>
              </a:spcBef>
            </a:pPr>
          </a:p>
          <a:p>
            <a:pPr algn="just">
              <a:lnSpc>
                <a:spcPts val="4199"/>
              </a:lnSpc>
              <a:spcBef>
                <a:spcPct val="0"/>
              </a:spcBef>
            </a:pPr>
            <a:r>
              <a:rPr lang="en-US" sz="3499">
                <a:solidFill>
                  <a:srgbClr val="091E69"/>
                </a:solidFill>
                <a:latin typeface="Arial"/>
                <a:ea typeface="Arial"/>
                <a:cs typeface="Arial"/>
                <a:sym typeface="Arial"/>
              </a:rPr>
              <a:t>Smoking </a:t>
            </a:r>
          </a:p>
          <a:p>
            <a:pPr algn="just">
              <a:lnSpc>
                <a:spcPts val="4199"/>
              </a:lnSpc>
              <a:spcBef>
                <a:spcPct val="0"/>
              </a:spcBef>
            </a:pPr>
          </a:p>
          <a:p>
            <a:pPr algn="just">
              <a:lnSpc>
                <a:spcPts val="4199"/>
              </a:lnSpc>
              <a:spcBef>
                <a:spcPct val="0"/>
              </a:spcBef>
            </a:pPr>
            <a:r>
              <a:rPr lang="en-US" sz="3499">
                <a:solidFill>
                  <a:srgbClr val="091E69"/>
                </a:solidFill>
                <a:latin typeface="Arial"/>
                <a:ea typeface="Arial"/>
                <a:cs typeface="Arial"/>
                <a:sym typeface="Arial"/>
              </a:rPr>
              <a:t>Physical Activity </a:t>
            </a:r>
          </a:p>
          <a:p>
            <a:pPr algn="just">
              <a:lnSpc>
                <a:spcPts val="4199"/>
              </a:lnSpc>
              <a:spcBef>
                <a:spcPct val="0"/>
              </a:spcBef>
            </a:pPr>
          </a:p>
          <a:p>
            <a:pPr algn="just">
              <a:lnSpc>
                <a:spcPts val="4199"/>
              </a:lnSpc>
              <a:spcBef>
                <a:spcPct val="0"/>
              </a:spcBef>
            </a:pPr>
            <a:r>
              <a:rPr lang="en-US" sz="3499">
                <a:solidFill>
                  <a:srgbClr val="091E69"/>
                </a:solidFill>
                <a:latin typeface="Arial"/>
                <a:ea typeface="Arial"/>
                <a:cs typeface="Arial"/>
                <a:sym typeface="Arial"/>
              </a:rPr>
              <a:t>General Health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807866" y="8051519"/>
            <a:ext cx="8822722" cy="1543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67"/>
              </a:lnSpc>
              <a:spcBef>
                <a:spcPct val="0"/>
              </a:spcBef>
            </a:pPr>
            <a:r>
              <a:rPr lang="en-US" sz="3306">
                <a:solidFill>
                  <a:srgbClr val="091E69"/>
                </a:solidFill>
                <a:latin typeface="Arial"/>
                <a:ea typeface="Arial"/>
                <a:cs typeface="Arial"/>
                <a:sym typeface="Arial"/>
              </a:rPr>
              <a:t>BMI Distribution: A box plot showing the distribution of Body Mass Index (BMI) for each diabetes stage.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DA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144000" y="2134203"/>
            <a:ext cx="8512688" cy="5807473"/>
          </a:xfrm>
          <a:custGeom>
            <a:avLst/>
            <a:gdLst/>
            <a:ahLst/>
            <a:cxnLst/>
            <a:rect r="r" b="b" t="t" l="l"/>
            <a:pathLst>
              <a:path h="5807473" w="8512688">
                <a:moveTo>
                  <a:pt x="0" y="0"/>
                </a:moveTo>
                <a:lnTo>
                  <a:pt x="8512688" y="0"/>
                </a:lnTo>
                <a:lnTo>
                  <a:pt x="8512688" y="5807474"/>
                </a:lnTo>
                <a:lnTo>
                  <a:pt x="0" y="58074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3956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62519" y="2134203"/>
            <a:ext cx="7728531" cy="6018593"/>
          </a:xfrm>
          <a:custGeom>
            <a:avLst/>
            <a:gdLst/>
            <a:ahLst/>
            <a:cxnLst/>
            <a:rect r="r" b="b" t="t" l="l"/>
            <a:pathLst>
              <a:path h="6018593" w="7728531">
                <a:moveTo>
                  <a:pt x="0" y="0"/>
                </a:moveTo>
                <a:lnTo>
                  <a:pt x="7728531" y="0"/>
                </a:lnTo>
                <a:lnTo>
                  <a:pt x="7728531" y="6018594"/>
                </a:lnTo>
                <a:lnTo>
                  <a:pt x="0" y="60185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0" y="490538"/>
            <a:ext cx="10855635" cy="962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19"/>
              </a:lnSpc>
              <a:spcBef>
                <a:spcPct val="0"/>
              </a:spcBef>
            </a:pPr>
            <a:r>
              <a:rPr lang="en-US" sz="55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Exploratory Data Analysis (EDA)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62519" y="8334375"/>
            <a:ext cx="7728531" cy="1371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79"/>
              </a:lnSpc>
              <a:spcBef>
                <a:spcPct val="0"/>
              </a:spcBef>
            </a:pPr>
            <a:r>
              <a:rPr lang="en-US" sz="28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Feature Correlation Matrix: This heatmap displays the Pearson correlation between various health-related features in a dataset.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144000" y="8334375"/>
            <a:ext cx="8512688" cy="1809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79"/>
              </a:lnSpc>
              <a:spcBef>
                <a:spcPct val="0"/>
              </a:spcBef>
            </a:pPr>
            <a:r>
              <a:rPr lang="en-US" sz="28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Physical Health Days Distribution: A violin plot illustrating the distribution of reported poor physical health days across three stages of diabetes (non-diabetic, prediabetic, and diabetic).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DA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1589095"/>
            <a:ext cx="8876437" cy="5802971"/>
          </a:xfrm>
          <a:custGeom>
            <a:avLst/>
            <a:gdLst/>
            <a:ahLst/>
            <a:cxnLst/>
            <a:rect r="r" b="b" t="t" l="l"/>
            <a:pathLst>
              <a:path h="5802971" w="8876437">
                <a:moveTo>
                  <a:pt x="0" y="0"/>
                </a:moveTo>
                <a:lnTo>
                  <a:pt x="8876437" y="0"/>
                </a:lnTo>
                <a:lnTo>
                  <a:pt x="8876437" y="5802971"/>
                </a:lnTo>
                <a:lnTo>
                  <a:pt x="0" y="580297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203049" y="1623122"/>
            <a:ext cx="9084951" cy="5768944"/>
          </a:xfrm>
          <a:custGeom>
            <a:avLst/>
            <a:gdLst/>
            <a:ahLst/>
            <a:cxnLst/>
            <a:rect r="r" b="b" t="t" l="l"/>
            <a:pathLst>
              <a:path h="5768944" w="9084951">
                <a:moveTo>
                  <a:pt x="0" y="0"/>
                </a:moveTo>
                <a:lnTo>
                  <a:pt x="9084951" y="0"/>
                </a:lnTo>
                <a:lnTo>
                  <a:pt x="9084951" y="5768944"/>
                </a:lnTo>
                <a:lnTo>
                  <a:pt x="0" y="57689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-181409" y="174633"/>
            <a:ext cx="12579240" cy="2714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39"/>
              </a:lnSpc>
            </a:pPr>
            <a:r>
              <a:rPr lang="en-US" sz="5699" b="true">
                <a:solidFill>
                  <a:srgbClr val="091E69"/>
                </a:solidFill>
                <a:latin typeface="Arial Bold"/>
                <a:ea typeface="Arial Bold"/>
                <a:cs typeface="Arial Bold"/>
                <a:sym typeface="Arial Bold"/>
              </a:rPr>
              <a:t> Exploratory Data Analysis (EDA)</a:t>
            </a:r>
          </a:p>
          <a:p>
            <a:pPr algn="l">
              <a:lnSpc>
                <a:spcPts val="6839"/>
              </a:lnSpc>
            </a:pPr>
          </a:p>
          <a:p>
            <a:pPr algn="l">
              <a:lnSpc>
                <a:spcPts val="6839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9506849" y="8066149"/>
            <a:ext cx="8477351" cy="1876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99"/>
              </a:lnSpc>
              <a:spcBef>
                <a:spcPct val="0"/>
              </a:spcBef>
            </a:pPr>
            <a:r>
              <a:rPr lang="en-US" sz="3999">
                <a:solidFill>
                  <a:srgbClr val="091E69"/>
                </a:solidFill>
                <a:latin typeface="Arial"/>
                <a:ea typeface="Arial"/>
                <a:cs typeface="Arial"/>
                <a:sym typeface="Arial"/>
              </a:rPr>
              <a:t>Age Distribution: A histogram showing the frequency distribution of participants' ages.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80267" y="7818499"/>
            <a:ext cx="8315904" cy="2124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79"/>
              </a:lnSpc>
              <a:spcBef>
                <a:spcPct val="0"/>
              </a:spcBef>
            </a:pPr>
            <a:r>
              <a:rPr lang="en-US" sz="3399">
                <a:solidFill>
                  <a:srgbClr val="091E69"/>
                </a:solidFill>
                <a:latin typeface="Arial"/>
                <a:ea typeface="Arial"/>
                <a:cs typeface="Arial"/>
                <a:sym typeface="Arial"/>
              </a:rPr>
              <a:t>Diabetes Stage Distribution: A bar chart illustrating the count of participants in each category: non-diabetic (0), prediabetic (1), and diabetic (2).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DA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018138" y="1525239"/>
            <a:ext cx="7241162" cy="6796453"/>
          </a:xfrm>
          <a:custGeom>
            <a:avLst/>
            <a:gdLst/>
            <a:ahLst/>
            <a:cxnLst/>
            <a:rect r="r" b="b" t="t" l="l"/>
            <a:pathLst>
              <a:path h="6796453" w="7241162">
                <a:moveTo>
                  <a:pt x="0" y="0"/>
                </a:moveTo>
                <a:lnTo>
                  <a:pt x="7241162" y="0"/>
                </a:lnTo>
                <a:lnTo>
                  <a:pt x="7241162" y="6796454"/>
                </a:lnTo>
                <a:lnTo>
                  <a:pt x="0" y="67964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701" t="0" r="-7701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21429" y="597964"/>
            <a:ext cx="7325229" cy="2714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39"/>
              </a:lnSpc>
            </a:pPr>
            <a:r>
              <a:rPr lang="en-US" sz="5699" b="true">
                <a:solidFill>
                  <a:srgbClr val="091E69"/>
                </a:solidFill>
                <a:latin typeface="Arial Bold"/>
                <a:ea typeface="Arial Bold"/>
                <a:cs typeface="Arial Bold"/>
                <a:sym typeface="Arial Bold"/>
              </a:rPr>
              <a:t>Best Model &amp; Saving</a:t>
            </a:r>
          </a:p>
          <a:p>
            <a:pPr algn="l">
              <a:lnSpc>
                <a:spcPts val="6839"/>
              </a:lnSpc>
            </a:pPr>
          </a:p>
          <a:p>
            <a:pPr algn="l">
              <a:lnSpc>
                <a:spcPts val="6839"/>
              </a:lnSpc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0" y="2899599"/>
            <a:ext cx="7378040" cy="5657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93125" indent="-496562" lvl="1">
              <a:lnSpc>
                <a:spcPts val="5519"/>
              </a:lnSpc>
              <a:buFont typeface="Arial"/>
              <a:buChar char="•"/>
            </a:pPr>
            <a:r>
              <a:rPr lang="en-US" sz="4599">
                <a:solidFill>
                  <a:srgbClr val="091E69"/>
                </a:solidFill>
                <a:latin typeface="Arial"/>
                <a:ea typeface="Arial"/>
                <a:cs typeface="Arial"/>
                <a:sym typeface="Arial"/>
              </a:rPr>
              <a:t>The best model was XGBoost.</a:t>
            </a:r>
          </a:p>
          <a:p>
            <a:pPr algn="l">
              <a:lnSpc>
                <a:spcPts val="5519"/>
              </a:lnSpc>
            </a:pPr>
          </a:p>
          <a:p>
            <a:pPr algn="l" marL="993125" indent="-496562" lvl="1">
              <a:lnSpc>
                <a:spcPts val="5519"/>
              </a:lnSpc>
              <a:buFont typeface="Arial"/>
              <a:buChar char="•"/>
            </a:pPr>
            <a:r>
              <a:rPr lang="en-US" sz="4599">
                <a:solidFill>
                  <a:srgbClr val="091E69"/>
                </a:solidFill>
                <a:latin typeface="Arial"/>
                <a:ea typeface="Arial"/>
                <a:cs typeface="Arial"/>
                <a:sym typeface="Arial"/>
              </a:rPr>
              <a:t>It was saved using joblib.</a:t>
            </a:r>
          </a:p>
          <a:p>
            <a:pPr algn="l">
              <a:lnSpc>
                <a:spcPts val="5519"/>
              </a:lnSpc>
            </a:pPr>
          </a:p>
          <a:p>
            <a:pPr algn="l" marL="993125" indent="-496562" lvl="1">
              <a:lnSpc>
                <a:spcPts val="5519"/>
              </a:lnSpc>
              <a:buFont typeface="Arial"/>
              <a:buChar char="•"/>
            </a:pPr>
            <a:r>
              <a:rPr lang="en-US" sz="4599">
                <a:solidFill>
                  <a:srgbClr val="091E69"/>
                </a:solidFill>
                <a:latin typeface="Arial"/>
                <a:ea typeface="Arial"/>
                <a:cs typeface="Arial"/>
                <a:sym typeface="Arial"/>
              </a:rPr>
              <a:t>And it was used in the final application.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DA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90940" y="3290598"/>
            <a:ext cx="7630349" cy="2251709"/>
            <a:chOff x="0" y="0"/>
            <a:chExt cx="2009639" cy="59304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009639" cy="593043"/>
            </a:xfrm>
            <a:custGeom>
              <a:avLst/>
              <a:gdLst/>
              <a:ahLst/>
              <a:cxnLst/>
              <a:rect r="r" b="b" t="t" l="l"/>
              <a:pathLst>
                <a:path h="593043" w="2009639">
                  <a:moveTo>
                    <a:pt x="62907" y="0"/>
                  </a:moveTo>
                  <a:lnTo>
                    <a:pt x="1946733" y="0"/>
                  </a:lnTo>
                  <a:cubicBezTo>
                    <a:pt x="1963416" y="0"/>
                    <a:pt x="1979417" y="6628"/>
                    <a:pt x="1991214" y="18425"/>
                  </a:cubicBezTo>
                  <a:cubicBezTo>
                    <a:pt x="2003011" y="30222"/>
                    <a:pt x="2009639" y="46223"/>
                    <a:pt x="2009639" y="62907"/>
                  </a:cubicBezTo>
                  <a:lnTo>
                    <a:pt x="2009639" y="530136"/>
                  </a:lnTo>
                  <a:cubicBezTo>
                    <a:pt x="2009639" y="546820"/>
                    <a:pt x="2003011" y="562821"/>
                    <a:pt x="1991214" y="574618"/>
                  </a:cubicBezTo>
                  <a:cubicBezTo>
                    <a:pt x="1979417" y="586415"/>
                    <a:pt x="1963416" y="593043"/>
                    <a:pt x="1946733" y="593043"/>
                  </a:cubicBezTo>
                  <a:lnTo>
                    <a:pt x="62907" y="593043"/>
                  </a:lnTo>
                  <a:cubicBezTo>
                    <a:pt x="28164" y="593043"/>
                    <a:pt x="0" y="564879"/>
                    <a:pt x="0" y="530136"/>
                  </a:cubicBezTo>
                  <a:lnTo>
                    <a:pt x="0" y="62907"/>
                  </a:lnTo>
                  <a:cubicBezTo>
                    <a:pt x="0" y="28164"/>
                    <a:pt x="28164" y="0"/>
                    <a:pt x="62907" y="0"/>
                  </a:cubicBezTo>
                  <a:close/>
                </a:path>
              </a:pathLst>
            </a:custGeom>
            <a:solidFill>
              <a:srgbClr val="FBFB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85725"/>
              <a:ext cx="2009639" cy="6787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039"/>
                </a:lnSpc>
              </a:pPr>
              <a:r>
                <a:rPr lang="en-US" sz="4199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 used Streamlit to create an interactive interface.</a:t>
              </a:r>
            </a:p>
            <a:p>
              <a:pPr algn="ctr">
                <a:lnSpc>
                  <a:spcPts val="2160"/>
                </a:lnSpc>
              </a:pPr>
            </a:p>
            <a:p>
              <a:pPr algn="ctr">
                <a:lnSpc>
                  <a:spcPts val="2160"/>
                </a:lnSpc>
              </a:pPr>
            </a:p>
            <a:p>
              <a:pPr algn="ctr">
                <a:lnSpc>
                  <a:spcPts val="216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8700" y="6097152"/>
            <a:ext cx="7392589" cy="2102043"/>
            <a:chOff x="0" y="0"/>
            <a:chExt cx="1947019" cy="553625"/>
          </a:xfrm>
        </p:grpSpPr>
        <p:sp>
          <p:nvSpPr>
            <p:cNvPr name="Freeform 6" id="6">
              <a:hlinkClick r:id="rId2" tooltip="https://ncp2mpbv9m3dbgmwwstum4.streamlit.app"/>
            </p:cNvPr>
            <p:cNvSpPr/>
            <p:nvPr/>
          </p:nvSpPr>
          <p:spPr>
            <a:xfrm flipH="false" flipV="false" rot="0">
              <a:off x="0" y="0"/>
              <a:ext cx="1947019" cy="553625"/>
            </a:xfrm>
            <a:custGeom>
              <a:avLst/>
              <a:gdLst/>
              <a:ahLst/>
              <a:cxnLst/>
              <a:rect r="r" b="b" t="t" l="l"/>
              <a:pathLst>
                <a:path h="553625" w="1947019">
                  <a:moveTo>
                    <a:pt x="64930" y="0"/>
                  </a:moveTo>
                  <a:lnTo>
                    <a:pt x="1882089" y="0"/>
                  </a:lnTo>
                  <a:cubicBezTo>
                    <a:pt x="1899310" y="0"/>
                    <a:pt x="1915825" y="6841"/>
                    <a:pt x="1928002" y="19017"/>
                  </a:cubicBezTo>
                  <a:cubicBezTo>
                    <a:pt x="1940178" y="31194"/>
                    <a:pt x="1947019" y="47709"/>
                    <a:pt x="1947019" y="64930"/>
                  </a:cubicBezTo>
                  <a:lnTo>
                    <a:pt x="1947019" y="488695"/>
                  </a:lnTo>
                  <a:cubicBezTo>
                    <a:pt x="1947019" y="505915"/>
                    <a:pt x="1940178" y="522430"/>
                    <a:pt x="1928002" y="534607"/>
                  </a:cubicBezTo>
                  <a:cubicBezTo>
                    <a:pt x="1915825" y="546784"/>
                    <a:pt x="1899310" y="553625"/>
                    <a:pt x="1882089" y="553625"/>
                  </a:cubicBezTo>
                  <a:lnTo>
                    <a:pt x="64930" y="553625"/>
                  </a:lnTo>
                  <a:cubicBezTo>
                    <a:pt x="47709" y="553625"/>
                    <a:pt x="31194" y="546784"/>
                    <a:pt x="19017" y="534607"/>
                  </a:cubicBezTo>
                  <a:cubicBezTo>
                    <a:pt x="6841" y="522430"/>
                    <a:pt x="0" y="505915"/>
                    <a:pt x="0" y="488695"/>
                  </a:cubicBezTo>
                  <a:lnTo>
                    <a:pt x="0" y="64930"/>
                  </a:lnTo>
                  <a:cubicBezTo>
                    <a:pt x="0" y="47709"/>
                    <a:pt x="6841" y="31194"/>
                    <a:pt x="19017" y="19017"/>
                  </a:cubicBezTo>
                  <a:cubicBezTo>
                    <a:pt x="31194" y="6841"/>
                    <a:pt x="47709" y="0"/>
                    <a:pt x="64930" y="0"/>
                  </a:cubicBezTo>
                  <a:close/>
                </a:path>
              </a:pathLst>
            </a:custGeom>
            <a:solidFill>
              <a:srgbClr val="FBFB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76200"/>
              <a:ext cx="1947019" cy="629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799"/>
                </a:lnSpc>
              </a:pPr>
              <a:r>
                <a:rPr lang="en-US" sz="3999" u="sng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https://ncp2mpbv9m3dbgmwwstum4.streamlit.app/</a:t>
              </a: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9144000" y="2228524"/>
            <a:ext cx="7960894" cy="5970671"/>
          </a:xfrm>
          <a:custGeom>
            <a:avLst/>
            <a:gdLst/>
            <a:ahLst/>
            <a:cxnLst/>
            <a:rect r="r" b="b" t="t" l="l"/>
            <a:pathLst>
              <a:path h="5970671" w="7960894">
                <a:moveTo>
                  <a:pt x="0" y="0"/>
                </a:moveTo>
                <a:lnTo>
                  <a:pt x="7960894" y="0"/>
                </a:lnTo>
                <a:lnTo>
                  <a:pt x="7960894" y="5970671"/>
                </a:lnTo>
                <a:lnTo>
                  <a:pt x="0" y="597067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28700" y="1165523"/>
            <a:ext cx="6550600" cy="981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39"/>
              </a:lnSpc>
            </a:pPr>
            <a:r>
              <a:rPr lang="en-US" sz="5699" b="true">
                <a:solidFill>
                  <a:srgbClr val="091E69"/>
                </a:solidFill>
                <a:latin typeface="Arial Bold"/>
                <a:ea typeface="Arial Bold"/>
                <a:cs typeface="Arial Bold"/>
                <a:sym typeface="Arial Bold"/>
              </a:rPr>
              <a:t>Deployment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DAGpmGI_xKA</dc:identifier>
  <dcterms:modified xsi:type="dcterms:W3CDTF">2011-08-01T06:04:30Z</dcterms:modified>
  <cp:revision>1</cp:revision>
  <dc:title>Cream and Blue Illustration Technology Class Project Presentation</dc:title>
</cp:coreProperties>
</file>